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74" r:id="rId2"/>
    <p:sldId id="287" r:id="rId3"/>
    <p:sldId id="276" r:id="rId4"/>
    <p:sldId id="288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06" r:id="rId21"/>
    <p:sldId id="289" r:id="rId2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396F"/>
    <a:srgbClr val="D6A884"/>
    <a:srgbClr val="9C836A"/>
    <a:srgbClr val="333333"/>
    <a:srgbClr val="1E4533"/>
    <a:srgbClr val="B490F2"/>
    <a:srgbClr val="82C5E5"/>
    <a:srgbClr val="81C6E5"/>
    <a:srgbClr val="6FC4E3"/>
    <a:srgbClr val="83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2" autoAdjust="0"/>
    <p:restoredTop sz="94656" autoAdjust="0"/>
  </p:normalViewPr>
  <p:slideViewPr>
    <p:cSldViewPr snapToGrid="0">
      <p:cViewPr varScale="1">
        <p:scale>
          <a:sx n="105" d="100"/>
          <a:sy n="105" d="100"/>
        </p:scale>
        <p:origin x="996" y="11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6686-F76A-4CC7-83BF-940E34C5B9CD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5AF6F-7FDF-474D-AE52-C66069F05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29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58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87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716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645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74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03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432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8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905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79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BD9AFF-8484-4D86-838B-0E53BD9351A3}"/>
              </a:ext>
            </a:extLst>
          </p:cNvPr>
          <p:cNvGrpSpPr/>
          <p:nvPr userDrawn="1"/>
        </p:nvGrpSpPr>
        <p:grpSpPr>
          <a:xfrm>
            <a:off x="0" y="0"/>
            <a:ext cx="9906000" cy="1309267"/>
            <a:chOff x="217783" y="0"/>
            <a:chExt cx="9906000" cy="13092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B830DF-419C-4B2D-B54A-8F0513901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83" y="0"/>
              <a:ext cx="9906000" cy="12040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D1A271-4277-4CF2-A7BB-1094AEEE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962" y="211524"/>
              <a:ext cx="1681179" cy="1097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80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9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6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82C3B2-6683-4971-80C0-4AE6509B6D4C}"/>
              </a:ext>
            </a:extLst>
          </p:cNvPr>
          <p:cNvSpPr/>
          <p:nvPr userDrawn="1"/>
        </p:nvSpPr>
        <p:spPr>
          <a:xfrm>
            <a:off x="0" y="705591"/>
            <a:ext cx="9906000" cy="60435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</p:spTree>
    <p:extLst>
      <p:ext uri="{BB962C8B-B14F-4D97-AF65-F5344CB8AC3E}">
        <p14:creationId xmlns:p14="http://schemas.microsoft.com/office/powerpoint/2010/main" val="30782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3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AAAD0-C0BD-4940-9C61-9EB949A572D7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0" t="8247"/>
          <a:stretch/>
        </p:blipFill>
        <p:spPr>
          <a:xfrm>
            <a:off x="3314700" y="1476113"/>
            <a:ext cx="6591300" cy="53818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4319" y="1398812"/>
            <a:ext cx="6610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PARADISE CITY</a:t>
            </a:r>
            <a:endParaRPr lang="en-US" altLang="ko-KR" sz="7200" b="1" spc="-8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9324" y="4358426"/>
            <a:ext cx="353079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ko-KR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웹 프로젝트 </a:t>
            </a:r>
            <a:r>
              <a:rPr lang="en-US" altLang="ko-KR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spc="-8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임성해</a:t>
            </a:r>
            <a:r>
              <a:rPr lang="ko-KR" altLang="en-US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55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C04F04-81F9-4C3D-8B22-7BBEC2397F72}"/>
              </a:ext>
            </a:extLst>
          </p:cNvPr>
          <p:cNvSpPr/>
          <p:nvPr/>
        </p:nvSpPr>
        <p:spPr>
          <a:xfrm>
            <a:off x="769994" y="4743737"/>
            <a:ext cx="1546486" cy="311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2023.04.04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9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047210" cy="396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상단 </a:t>
            </a:r>
            <a:r>
              <a:rPr lang="en-US" altLang="ko-KR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GNB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6323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04291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메인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274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04291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예약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6567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43943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프로모션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4676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24117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이벤트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753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306383" cy="396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갤러리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2636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30638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멤버십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598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9395" y="511357"/>
            <a:ext cx="110812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하단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64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423219"/>
            <a:ext cx="5014598" cy="81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17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추가 </a:t>
            </a:r>
            <a:r>
              <a:rPr lang="ko-KR" altLang="en-US" sz="4717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4717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09" y="958590"/>
            <a:ext cx="1844721" cy="2923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8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2" y="2470774"/>
            <a:ext cx="5286576" cy="40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구현 영역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060"/>
            <a:ext cx="9905999" cy="2261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25" y="1318180"/>
            <a:ext cx="3398711" cy="38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7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544810" y="511357"/>
            <a:ext cx="156985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추가 구현 영역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4180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추가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571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2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8" y="-3362"/>
            <a:ext cx="9926037" cy="6871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523999"/>
            <a:ext cx="9144000" cy="5334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0035" y="738938"/>
            <a:ext cx="3484807" cy="796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-20038" y="775028"/>
            <a:ext cx="3484807" cy="796081"/>
          </a:xfrm>
          <a:prstGeom prst="rect">
            <a:avLst/>
          </a:prstGeom>
          <a:solidFill>
            <a:srgbClr val="33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87650" y="880680"/>
            <a:ext cx="2274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5E6"/>
                </a:solidFill>
                <a:latin typeface="나눔고딕"/>
                <a:ea typeface="나눔고딕 ExtraBold" panose="020D0904000000000000" pitchFamily="50" charset="-127"/>
              </a:rPr>
              <a:t>CONTENTS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5E6"/>
              </a:solidFill>
              <a:latin typeface="나눔고딕"/>
              <a:ea typeface="나눔고딕 ExtraBold" panose="020D09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9BD6BD-EECF-4F34-B0EF-2F6E23DE0DFE}"/>
              </a:ext>
            </a:extLst>
          </p:cNvPr>
          <p:cNvCxnSpPr>
            <a:endCxn id="15" idx="0"/>
          </p:cNvCxnSpPr>
          <p:nvPr/>
        </p:nvCxnSpPr>
        <p:spPr>
          <a:xfrm>
            <a:off x="5646715" y="1654221"/>
            <a:ext cx="0" cy="3765622"/>
          </a:xfrm>
          <a:prstGeom prst="line">
            <a:avLst/>
          </a:prstGeom>
          <a:ln w="19050">
            <a:solidFill>
              <a:srgbClr val="1E45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A4F3B4-066F-4356-95E9-F049B71A97F9}"/>
              </a:ext>
            </a:extLst>
          </p:cNvPr>
          <p:cNvGrpSpPr/>
          <p:nvPr/>
        </p:nvGrpSpPr>
        <p:grpSpPr>
          <a:xfrm>
            <a:off x="5455813" y="633838"/>
            <a:ext cx="3293034" cy="2472044"/>
            <a:chOff x="5381676" y="1310306"/>
            <a:chExt cx="3752273" cy="281679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89BD6BD-EECF-4F34-B0EF-2F6E23DE0DFE}"/>
                </a:ext>
              </a:extLst>
            </p:cNvPr>
            <p:cNvCxnSpPr>
              <a:stCxn id="17" idx="4"/>
              <a:endCxn id="13" idx="0"/>
            </p:cNvCxnSpPr>
            <p:nvPr/>
          </p:nvCxnSpPr>
          <p:spPr>
            <a:xfrm flipH="1">
              <a:off x="5599206" y="1811622"/>
              <a:ext cx="1198" cy="1092511"/>
            </a:xfrm>
            <a:prstGeom prst="line">
              <a:avLst/>
            </a:prstGeom>
            <a:ln w="19050">
              <a:solidFill>
                <a:srgbClr val="1E45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842822-C57A-4FA2-A8BE-E8EFF4223BF5}"/>
                </a:ext>
              </a:extLst>
            </p:cNvPr>
            <p:cNvGrpSpPr/>
            <p:nvPr/>
          </p:nvGrpSpPr>
          <p:grpSpPr>
            <a:xfrm>
              <a:off x="5382874" y="1310306"/>
              <a:ext cx="3693209" cy="1252581"/>
              <a:chOff x="5393451" y="1310306"/>
              <a:chExt cx="3693209" cy="1252581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92669A0-AE39-44B1-99D2-2D02F27086D5}"/>
                  </a:ext>
                </a:extLst>
              </p:cNvPr>
              <p:cNvSpPr/>
              <p:nvPr/>
            </p:nvSpPr>
            <p:spPr>
              <a:xfrm>
                <a:off x="5393451" y="1376562"/>
                <a:ext cx="435060" cy="435060"/>
              </a:xfrm>
              <a:prstGeom prst="ellipse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52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DB27-B026-42A0-B8BA-DA66B30388D8}"/>
                  </a:ext>
                </a:extLst>
              </p:cNvPr>
              <p:cNvSpPr txBox="1"/>
              <p:nvPr/>
            </p:nvSpPr>
            <p:spPr>
              <a:xfrm>
                <a:off x="5889898" y="1310306"/>
                <a:ext cx="3196762" cy="1252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F4E7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기획의도</a:t>
                </a:r>
                <a:endParaRPr lang="en-US" altLang="ko-KR" sz="3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  </a:t>
                </a: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파라다이스시티 사이트 분석</a:t>
                </a:r>
                <a:endPara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  </a:t>
                </a: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벤치마킹 사이트 분석</a:t>
                </a:r>
                <a:endParaRPr lang="ko-KR" altLang="en-US" sz="1270" b="1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B62459-6DC1-4EEE-B08B-1DB805845D87}"/>
                </a:ext>
              </a:extLst>
            </p:cNvPr>
            <p:cNvSpPr txBox="1"/>
            <p:nvPr/>
          </p:nvSpPr>
          <p:spPr>
            <a:xfrm>
              <a:off x="5879321" y="2874522"/>
              <a:ext cx="3254628" cy="125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F4E79"/>
                  </a:solidFill>
                  <a:latin typeface="맑은 고딕" panose="020B0503020000020004" pitchFamily="50" charset="-127"/>
                </a:rPr>
                <a:t>제작기법</a:t>
              </a:r>
              <a:endParaRPr lang="en-US" altLang="ko-KR" sz="4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 </a:t>
              </a: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구현에 사용된 기술 리스트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 </a:t>
              </a: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Color &amp; Font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09784E8-6D4E-47B1-AE0D-7C9692207A2D}"/>
                </a:ext>
              </a:extLst>
            </p:cNvPr>
            <p:cNvSpPr/>
            <p:nvPr/>
          </p:nvSpPr>
          <p:spPr>
            <a:xfrm>
              <a:off x="5381676" y="2904133"/>
              <a:ext cx="435060" cy="435058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77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52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192669A0-AE39-44B1-99D2-2D02F27086D5}"/>
              </a:ext>
            </a:extLst>
          </p:cNvPr>
          <p:cNvSpPr/>
          <p:nvPr/>
        </p:nvSpPr>
        <p:spPr>
          <a:xfrm>
            <a:off x="5455808" y="5419843"/>
            <a:ext cx="381813" cy="381812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52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62459-6DC1-4EEE-B08B-1DB805845D87}"/>
              </a:ext>
            </a:extLst>
          </p:cNvPr>
          <p:cNvSpPr txBox="1"/>
          <p:nvPr/>
        </p:nvSpPr>
        <p:spPr>
          <a:xfrm>
            <a:off x="5926780" y="5394441"/>
            <a:ext cx="2650292" cy="117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</a:rPr>
              <a:t>사이트 추가 구현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F4E79"/>
              </a:solidFill>
              <a:latin typeface="맑은 고딕" panose="020B0503020000020004" pitchFamily="50" charset="-127"/>
            </a:endParaRPr>
          </a:p>
          <a:p>
            <a:endParaRPr lang="en-US" altLang="ko-KR" sz="127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F4E79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1.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추가 구현 영역</a:t>
            </a:r>
            <a:endParaRPr lang="en-US" altLang="ko-KR" sz="127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F4E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09784E8-6D4E-47B1-AE0D-7C9692207A2D}"/>
              </a:ext>
            </a:extLst>
          </p:cNvPr>
          <p:cNvSpPr/>
          <p:nvPr/>
        </p:nvSpPr>
        <p:spPr>
          <a:xfrm>
            <a:off x="5455807" y="3422991"/>
            <a:ext cx="381813" cy="381811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52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62459-6DC1-4EEE-B08B-1DB805845D87}"/>
              </a:ext>
            </a:extLst>
          </p:cNvPr>
          <p:cNvSpPr txBox="1"/>
          <p:nvPr/>
        </p:nvSpPr>
        <p:spPr>
          <a:xfrm>
            <a:off x="5867159" y="3388520"/>
            <a:ext cx="3033266" cy="1736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</a:rPr>
              <a:t>사이트 구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맑은 고딕" panose="020B0503020000020004" pitchFamily="50" charset="-127"/>
              </a:rPr>
              <a:t>현</a:t>
            </a:r>
            <a:endParaRPr lang="en-US" altLang="ko-KR" sz="400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F4E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55"/>
              </a:spcBef>
              <a:buAutoNum type="arabicPeriod"/>
              <a:tabLst>
                <a:tab pos="55224" algn="l"/>
                <a:tab pos="88358" algn="l"/>
              </a:tabLst>
            </a:pP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GNB         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영역</a:t>
            </a: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55"/>
              </a:spcBef>
              <a:buAutoNum type="arabicPeriod" startAt="3"/>
              <a:tabLst>
                <a:tab pos="55224" algn="l"/>
                <a:tab pos="88358" algn="l"/>
              </a:tabLst>
            </a:pP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영역         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 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프로모션 영역</a:t>
            </a: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55"/>
              </a:spcBef>
              <a:buAutoNum type="arabicPeriod" startAt="5"/>
              <a:tabLst>
                <a:tab pos="55224" algn="l"/>
                <a:tab pos="88358" algn="l"/>
              </a:tabLst>
            </a:pP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영역      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 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 영역</a:t>
            </a: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영역      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 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영역</a:t>
            </a:r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6" y="1676286"/>
            <a:ext cx="2290763" cy="47807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10396" y="661476"/>
            <a:ext cx="1231427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설명</a:t>
            </a:r>
            <a:endParaRPr lang="en-US" altLang="ko-KR" sz="15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3100529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992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컨셉</a:t>
            </a:r>
            <a:endParaRPr lang="en-US" altLang="ko-KR" sz="3992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42" y="3399484"/>
            <a:ext cx="1607301" cy="305752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4920794" y="2634108"/>
            <a:ext cx="876301" cy="124122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79505" y="2723185"/>
            <a:ext cx="33334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지난 로그인 기록이 남아 있는 상태입니다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 My travel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버튼을 누르면 나만의 여행계획을 바로 실행할 수 있습니다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48074" y="2196024"/>
            <a:ext cx="2027746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 Travel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5055830" y="3595933"/>
            <a:ext cx="1152524" cy="19531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579505" y="3869279"/>
            <a:ext cx="33334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메인 화면에는 모든 유저들이 사용가능 한 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개의 카테고리와 특가 할인 여행 상품과 같은 광고성 글과 상품이 게시된다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8074" y="3342118"/>
            <a:ext cx="2027746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055830" y="5086541"/>
            <a:ext cx="741265" cy="531636"/>
          </a:xfrm>
          <a:prstGeom prst="straightConnector1">
            <a:avLst/>
          </a:prstGeom>
          <a:ln>
            <a:solidFill>
              <a:srgbClr val="1E45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579504" y="5227066"/>
            <a:ext cx="33334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모든 화면에서 보여지는 하단 바로 홈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검색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마이페이지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더보기</a:t>
            </a:r>
            <a:r>
              <a:rPr lang="ko-KR" altLang="en-US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  창으로 바로 이동할 수 있습니다</a:t>
            </a:r>
            <a:r>
              <a:rPr lang="en-US" altLang="ko-KR" sz="1100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4533"/>
                </a:solidFill>
                <a:latin typeface="맑은 고딕" panose="020B0503020000020004" pitchFamily="50" charset="-127"/>
              </a:rPr>
              <a:t>.</a:t>
            </a:r>
            <a:endParaRPr lang="en-US" altLang="ko-KR" sz="11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4533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63492" y="4710815"/>
            <a:ext cx="2027746" cy="4903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7285" y="2990308"/>
            <a:ext cx="10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 인</a:t>
            </a:r>
            <a:r>
              <a:rPr lang="en-US" altLang="ko-KR" sz="1200" dirty="0" smtClean="0">
                <a:solidFill>
                  <a:srgbClr val="1E4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solidFill>
                <a:srgbClr val="1E4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5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0" t="8247"/>
          <a:stretch/>
        </p:blipFill>
        <p:spPr>
          <a:xfrm>
            <a:off x="3314700" y="1476113"/>
            <a:ext cx="6591300" cy="5381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27AD9-12B3-4DCE-AEFF-3C785F4E05CC}"/>
              </a:ext>
            </a:extLst>
          </p:cNvPr>
          <p:cNvSpPr txBox="1"/>
          <p:nvPr/>
        </p:nvSpPr>
        <p:spPr>
          <a:xfrm>
            <a:off x="675735" y="2151865"/>
            <a:ext cx="5503958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35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FAA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9E9011-4DC2-42FA-8ED4-55A1639AC13E}"/>
              </a:ext>
            </a:extLst>
          </p:cNvPr>
          <p:cNvGrpSpPr/>
          <p:nvPr/>
        </p:nvGrpSpPr>
        <p:grpSpPr>
          <a:xfrm>
            <a:off x="642418" y="2156808"/>
            <a:ext cx="5503958" cy="1510231"/>
            <a:chOff x="600284" y="2139123"/>
            <a:chExt cx="5503958" cy="15102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C27AD9-12B3-4DCE-AEFF-3C785F4E05CC}"/>
                </a:ext>
              </a:extLst>
            </p:cNvPr>
            <p:cNvSpPr txBox="1"/>
            <p:nvPr/>
          </p:nvSpPr>
          <p:spPr>
            <a:xfrm>
              <a:off x="600284" y="2139123"/>
              <a:ext cx="5503958" cy="106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350" b="1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THANK YOU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5F3C0F-6C07-40F0-ADEF-5C61C465D226}"/>
                </a:ext>
              </a:extLst>
            </p:cNvPr>
            <p:cNvSpPr/>
            <p:nvPr/>
          </p:nvSpPr>
          <p:spPr>
            <a:xfrm>
              <a:off x="678880" y="3126134"/>
              <a:ext cx="1933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맑은 고딕" panose="020B0503020000020004" pitchFamily="50" charset="-127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9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423219"/>
            <a:ext cx="4252546" cy="81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17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  <a:endParaRPr lang="en-US" altLang="ko-KR" sz="4717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09" y="958590"/>
            <a:ext cx="1844721" cy="2923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3" y="2470774"/>
            <a:ext cx="3890104" cy="1182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파라다이스시티 사이트 분석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 사이트 분석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060"/>
            <a:ext cx="9905999" cy="2261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25" y="1318180"/>
            <a:ext cx="3398711" cy="38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3155929" cy="396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기존 파라다이스시티 사이트 분석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기획의도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67"/>
          <a:stretch/>
        </p:blipFill>
        <p:spPr>
          <a:xfrm>
            <a:off x="303492" y="1485677"/>
            <a:ext cx="2947037" cy="36850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1"/>
          <a:stretch/>
        </p:blipFill>
        <p:spPr>
          <a:xfrm>
            <a:off x="3479481" y="1485677"/>
            <a:ext cx="2947037" cy="31786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03492" y="5289946"/>
            <a:ext cx="9315997" cy="118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기존의 파라다이스시티 사이트는 메인영역에만 힘을 준 느낌이 강함</a:t>
            </a:r>
            <a:r>
              <a:rPr lang="en-US" altLang="ko-KR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그래서 </a:t>
            </a: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메인영역은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그대로 유지하되 밑의 단조롭고 반복되는 느낌의 레이아웃들은</a:t>
            </a:r>
            <a:r>
              <a:rPr lang="en-US" altLang="ko-KR" sz="15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위와 어울리는 </a:t>
            </a:r>
            <a:endParaRPr lang="en-US" altLang="ko-KR" sz="1500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트렌디한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스타일의 레이아웃과 기능으로 재구성</a:t>
            </a:r>
            <a:r>
              <a:rPr lang="en-US" altLang="ko-KR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5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3735" y="1358526"/>
            <a:ext cx="3182113" cy="1594986"/>
          </a:xfrm>
          <a:prstGeom prst="rect">
            <a:avLst/>
          </a:prstGeom>
          <a:noFill/>
          <a:ln w="38100">
            <a:solidFill>
              <a:srgbClr val="CF3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209942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벤치마킹 사이트 분석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기획의도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492" y="5289946"/>
            <a:ext cx="9315997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깔끔하고 </a:t>
            </a: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통일성있는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레이아웃과 동적인 기능이 적절히 이루어진 </a:t>
            </a: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메이필드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호텔 사이트를 각각의 </a:t>
            </a:r>
            <a:endParaRPr lang="en-US" altLang="ko-KR" sz="1500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섹션영역의</a:t>
            </a: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기준 레이아웃으로 선정하여 파라다이스 시티 사이트를 </a:t>
            </a:r>
            <a:r>
              <a:rPr lang="ko-KR" altLang="en-US" sz="15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리뉴얼함</a:t>
            </a:r>
            <a:r>
              <a:rPr lang="en-US" altLang="ko-KR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멤버십 영역 섹션은 서울 드래곤 시티 사이트에서 레이아웃 및 기능 구현 아이디어를 얻음</a:t>
            </a:r>
            <a:r>
              <a:rPr lang="en-US" altLang="ko-KR" sz="15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5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 b="35026"/>
          <a:stretch/>
        </p:blipFill>
        <p:spPr>
          <a:xfrm>
            <a:off x="435784" y="1472184"/>
            <a:ext cx="2348379" cy="3291840"/>
          </a:xfrm>
          <a:prstGeom prst="rect">
            <a:avLst/>
          </a:prstGeom>
          <a:ln>
            <a:solidFill>
              <a:srgbClr val="1E4533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4" b="52893"/>
          <a:stretch/>
        </p:blipFill>
        <p:spPr>
          <a:xfrm>
            <a:off x="3020123" y="1472184"/>
            <a:ext cx="3206077" cy="165506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940440" y="4742883"/>
            <a:ext cx="2259154" cy="38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&lt; </a:t>
            </a:r>
            <a:r>
              <a:rPr lang="ko-KR" altLang="en-US" sz="12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메이필드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호텔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&gt;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31913" y="3090056"/>
            <a:ext cx="225915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&lt;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서울 드래곤 시티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&gt;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1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423219"/>
            <a:ext cx="4252546" cy="81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17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제작기법</a:t>
            </a:r>
            <a:endParaRPr lang="en-US" altLang="ko-KR" sz="4717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09" y="958590"/>
            <a:ext cx="1844721" cy="2923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8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3" y="2470774"/>
            <a:ext cx="3964932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구현에 사용된 기술 리스트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 &amp; Font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060"/>
            <a:ext cx="9905999" cy="2261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25" y="1318180"/>
            <a:ext cx="3398711" cy="38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322113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구현에 사용된 기술 리스트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제작기법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571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22" y="1819993"/>
            <a:ext cx="5549984" cy="3701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792" y1="32000" x2="54792" y2="32000"/>
                        <a14:foregroundMark x1="55727" y1="79256" x2="55727" y2="79256"/>
                        <a14:foregroundMark x1="50164" y1="78605" x2="50164" y2="78605"/>
                        <a14:foregroundMark x1="50164" y1="72465" x2="50164" y2="72465"/>
                        <a14:foregroundMark x1="47826" y1="78605" x2="47826" y2="78605"/>
                        <a14:foregroundMark x1="40907" y1="80930" x2="40907" y2="80930"/>
                        <a14:foregroundMark x1="57270" y1="78605" x2="57270" y2="78605"/>
                        <a14:foregroundMark x1="62599" y1="78233" x2="62599" y2="78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60" y="2731819"/>
            <a:ext cx="4062676" cy="204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132946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Color &amp; Font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제작기법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571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60378" y="1754169"/>
            <a:ext cx="470055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Brown </a:t>
            </a:r>
            <a:r>
              <a:rPr lang="ko-KR" altLang="en-US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계열의 색은 따뜻하면서 마음을 편안하게 만드는 색</a:t>
            </a:r>
            <a:r>
              <a:rPr lang="en-US" altLang="ko-KR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가족들이 어울리는 장소에 기본이 되는 색이기도 하며</a:t>
            </a:r>
            <a:r>
              <a:rPr lang="en-US" altLang="ko-KR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짙은 갈색은 클래식한 고급스러움을 밝은 갈색은 자연스럽고 온화함을 느끼게 함</a:t>
            </a:r>
            <a:r>
              <a:rPr lang="en-US" altLang="ko-KR" sz="14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4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991177" y="1826585"/>
            <a:ext cx="1152144" cy="1152144"/>
          </a:xfrm>
          <a:prstGeom prst="ellipse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567249" y="1826585"/>
            <a:ext cx="1152144" cy="115214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143321" y="1826585"/>
            <a:ext cx="1152144" cy="1152144"/>
          </a:xfrm>
          <a:prstGeom prst="ellipse">
            <a:avLst/>
          </a:prstGeom>
          <a:solidFill>
            <a:srgbClr val="9C8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19393" y="1826585"/>
            <a:ext cx="1152144" cy="1152144"/>
          </a:xfrm>
          <a:prstGeom prst="ellipse">
            <a:avLst/>
          </a:prstGeom>
          <a:solidFill>
            <a:srgbClr val="D6A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09937" y="2883124"/>
            <a:ext cx="65976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#333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829" y="2883124"/>
            <a:ext cx="659760" cy="38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#</a:t>
            </a:r>
            <a:r>
              <a:rPr lang="en-US" altLang="ko-KR" sz="12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fff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11317" y="2888216"/>
            <a:ext cx="8195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#9c836a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4051" y="2883124"/>
            <a:ext cx="819555" cy="38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#d6a884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21" y="4532556"/>
            <a:ext cx="3715055" cy="93766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30872" y="4402589"/>
            <a:ext cx="3904488" cy="6858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96632" y="4005907"/>
            <a:ext cx="3904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font-family</a:t>
            </a:r>
            <a:r>
              <a:rPr lang="en-US" altLang="ko-KR" sz="1400" dirty="0">
                <a:solidFill>
                  <a:srgbClr val="202124"/>
                </a:solidFill>
                <a:latin typeface="consolas" panose="020B0609020204030204" pitchFamily="49" charset="0"/>
              </a:rPr>
              <a:t>: 'Ledger', serif;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3295350" y="5494242"/>
            <a:ext cx="35637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font-family</a:t>
            </a:r>
            <a:r>
              <a:rPr lang="en-US" altLang="ko-KR" sz="1400" dirty="0">
                <a:solidFill>
                  <a:srgbClr val="202124"/>
                </a:solidFill>
                <a:latin typeface="consolas" panose="020B0609020204030204" pitchFamily="49" charset="0"/>
              </a:rPr>
              <a:t>: '</a:t>
            </a:r>
            <a:r>
              <a:rPr lang="en-US" altLang="ko-KR" sz="1400" dirty="0" err="1">
                <a:solidFill>
                  <a:srgbClr val="202124"/>
                </a:solidFill>
                <a:latin typeface="consolas" panose="020B0609020204030204" pitchFamily="49" charset="0"/>
              </a:rPr>
              <a:t>Roboto</a:t>
            </a:r>
            <a:r>
              <a:rPr lang="en-US" altLang="ko-KR" sz="1400" dirty="0">
                <a:solidFill>
                  <a:srgbClr val="202124"/>
                </a:solidFill>
                <a:latin typeface="consolas" panose="020B0609020204030204" pitchFamily="49" charset="0"/>
              </a:rPr>
              <a:t>', sans-serif;</a:t>
            </a:r>
            <a:endParaRPr lang="ko-KR" altLang="en-US" sz="1400" dirty="0"/>
          </a:p>
        </p:txBody>
      </p:sp>
      <p:cxnSp>
        <p:nvCxnSpPr>
          <p:cNvPr id="25" name="구부러진 연결선 24"/>
          <p:cNvCxnSpPr>
            <a:stCxn id="12" idx="1"/>
            <a:endCxn id="10" idx="1"/>
          </p:cNvCxnSpPr>
          <p:nvPr/>
        </p:nvCxnSpPr>
        <p:spPr>
          <a:xfrm rot="10800000" flipV="1">
            <a:off x="3130872" y="4159795"/>
            <a:ext cx="365760" cy="585693"/>
          </a:xfrm>
          <a:prstGeom prst="curvedConnector3">
            <a:avLst>
              <a:gd name="adj1" fmla="val 1625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>
            <a:stCxn id="22" idx="3"/>
          </p:cNvCxnSpPr>
          <p:nvPr/>
        </p:nvCxnSpPr>
        <p:spPr>
          <a:xfrm flipH="1" flipV="1">
            <a:off x="6583680" y="5356702"/>
            <a:ext cx="275466" cy="291429"/>
          </a:xfrm>
          <a:prstGeom prst="curvedConnector4">
            <a:avLst>
              <a:gd name="adj1" fmla="val -82987"/>
              <a:gd name="adj2" fmla="val 76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30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446F13-647D-4D18-B1C0-E96E0F5FCFB1}"/>
              </a:ext>
            </a:extLst>
          </p:cNvPr>
          <p:cNvSpPr/>
          <p:nvPr/>
        </p:nvSpPr>
        <p:spPr>
          <a:xfrm>
            <a:off x="0" y="4596060"/>
            <a:ext cx="9906000" cy="2261940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2" dirty="0"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2586" y="1423219"/>
            <a:ext cx="4252546" cy="81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17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구현</a:t>
            </a:r>
            <a:endParaRPr lang="en-US" altLang="ko-KR" sz="4717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109" y="958590"/>
            <a:ext cx="1844721" cy="2923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8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AE93E-739E-429E-AA56-F56D81B8D767}"/>
              </a:ext>
            </a:extLst>
          </p:cNvPr>
          <p:cNvSpPr txBox="1"/>
          <p:nvPr/>
        </p:nvSpPr>
        <p:spPr>
          <a:xfrm>
            <a:off x="2229792" y="2470774"/>
            <a:ext cx="5286576" cy="1926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</a:t>
            </a: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GNB            2)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영역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영역</a:t>
            </a: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4)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프로모션 영역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 startAt="5"/>
              <a:tabLst>
                <a:tab pos="55224" algn="l"/>
                <a:tab pos="88358" algn="l"/>
              </a:tabLst>
            </a:pP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영역</a:t>
            </a: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6)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 영역</a:t>
            </a:r>
            <a:endParaRPr lang="en-US" altLang="ko-KR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영역</a:t>
            </a:r>
            <a:r>
              <a:rPr lang="en-US" altLang="ko-KR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8)  </a:t>
            </a:r>
            <a:r>
              <a:rPr lang="ko-KR" altLang="en-US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영역</a:t>
            </a: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ts val="2722"/>
              </a:lnSpc>
              <a:spcBef>
                <a:spcPts val="155"/>
              </a:spcBef>
              <a:buAutoNum type="arabicParenR"/>
              <a:tabLst>
                <a:tab pos="55224" algn="l"/>
                <a:tab pos="88358" algn="l"/>
              </a:tabLst>
            </a:pPr>
            <a:endParaRPr lang="en-US" altLang="ko-KR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060"/>
            <a:ext cx="9905999" cy="2261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25" y="1318180"/>
            <a:ext cx="3398711" cy="38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2269</TotalTime>
  <Words>405</Words>
  <Application>Microsoft Office PowerPoint</Application>
  <PresentationFormat>A4 용지(210x297mm)</PresentationFormat>
  <Paragraphs>114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Arial Unicode MS</vt:lpstr>
      <vt:lpstr>나눔고딕</vt:lpstr>
      <vt:lpstr>나눔고딕 ExtraBold</vt:lpstr>
      <vt:lpstr>맑은 고딕</vt:lpstr>
      <vt:lpstr>Arial</vt:lpstr>
      <vt:lpstr>Calibri</vt:lpstr>
      <vt:lpstr>Calibri Light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AY</dc:creator>
  <cp:lastModifiedBy>Sung-Hae</cp:lastModifiedBy>
  <cp:revision>300</cp:revision>
  <dcterms:created xsi:type="dcterms:W3CDTF">2016-06-20T00:21:39Z</dcterms:created>
  <dcterms:modified xsi:type="dcterms:W3CDTF">2023-04-03T17:47:40Z</dcterms:modified>
</cp:coreProperties>
</file>